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l paul" initials="jp" lastIdx="1" clrIdx="0">
    <p:extLst>
      <p:ext uri="{19B8F6BF-5375-455C-9EA6-DF929625EA0E}">
        <p15:presenceInfo xmlns:p15="http://schemas.microsoft.com/office/powerpoint/2012/main" userId="5792e794d3273c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30T05:04:19.739" idx="1">
    <p:pos x="10" y="10"/>
    <p:text/>
    <p:extLst>
      <p:ext uri="{C676402C-5697-4E1C-873F-D02D1690AC5C}">
        <p15:threadingInfo xmlns:p15="http://schemas.microsoft.com/office/powerpoint/2012/main" timeZoneBias="-6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3029512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3760776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59966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2957016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8776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1786732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3488499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19272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2662496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5C2C15-2984-461C-B88F-2071D69D7E7D}" type="datetimeFigureOut">
              <a:rPr lang="en-AI" smtClean="0"/>
              <a:t>31/07/2024</a:t>
            </a:fld>
            <a:endParaRPr lang="en-AI"/>
          </a:p>
        </p:txBody>
      </p:sp>
      <p:sp>
        <p:nvSpPr>
          <p:cNvPr id="5" name="Footer Placeholder 4"/>
          <p:cNvSpPr>
            <a:spLocks noGrp="1"/>
          </p:cNvSpPr>
          <p:nvPr>
            <p:ph type="ftr" sz="quarter" idx="11"/>
          </p:nvPr>
        </p:nvSpPr>
        <p:spPr/>
        <p:txBody>
          <a:bodyPr/>
          <a:lstStyle/>
          <a:p>
            <a:endParaRPr lang="en-AI"/>
          </a:p>
        </p:txBody>
      </p:sp>
      <p:sp>
        <p:nvSpPr>
          <p:cNvPr id="6" name="Slide Number Placeholder 5"/>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275459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5C2C15-2984-461C-B88F-2071D69D7E7D}" type="datetimeFigureOut">
              <a:rPr lang="en-AI" smtClean="0"/>
              <a:t>31/07/2024</a:t>
            </a:fld>
            <a:endParaRPr lang="en-AI"/>
          </a:p>
        </p:txBody>
      </p:sp>
      <p:sp>
        <p:nvSpPr>
          <p:cNvPr id="6" name="Footer Placeholder 5"/>
          <p:cNvSpPr>
            <a:spLocks noGrp="1"/>
          </p:cNvSpPr>
          <p:nvPr>
            <p:ph type="ftr" sz="quarter" idx="11"/>
          </p:nvPr>
        </p:nvSpPr>
        <p:spPr/>
        <p:txBody>
          <a:bodyPr/>
          <a:lstStyle/>
          <a:p>
            <a:endParaRPr lang="en-AI"/>
          </a:p>
        </p:txBody>
      </p:sp>
      <p:sp>
        <p:nvSpPr>
          <p:cNvPr id="7" name="Slide Number Placeholder 6"/>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140849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5C2C15-2984-461C-B88F-2071D69D7E7D}" type="datetimeFigureOut">
              <a:rPr lang="en-AI" smtClean="0"/>
              <a:t>31/07/2024</a:t>
            </a:fld>
            <a:endParaRPr lang="en-AI"/>
          </a:p>
        </p:txBody>
      </p:sp>
      <p:sp>
        <p:nvSpPr>
          <p:cNvPr id="8" name="Footer Placeholder 7"/>
          <p:cNvSpPr>
            <a:spLocks noGrp="1"/>
          </p:cNvSpPr>
          <p:nvPr>
            <p:ph type="ftr" sz="quarter" idx="11"/>
          </p:nvPr>
        </p:nvSpPr>
        <p:spPr/>
        <p:txBody>
          <a:bodyPr/>
          <a:lstStyle/>
          <a:p>
            <a:endParaRPr lang="en-AI"/>
          </a:p>
        </p:txBody>
      </p:sp>
      <p:sp>
        <p:nvSpPr>
          <p:cNvPr id="9" name="Slide Number Placeholder 8"/>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218901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C2C15-2984-461C-B88F-2071D69D7E7D}" type="datetimeFigureOut">
              <a:rPr lang="en-AI" smtClean="0"/>
              <a:t>31/07/2024</a:t>
            </a:fld>
            <a:endParaRPr lang="en-AI"/>
          </a:p>
        </p:txBody>
      </p:sp>
      <p:sp>
        <p:nvSpPr>
          <p:cNvPr id="4" name="Footer Placeholder 3"/>
          <p:cNvSpPr>
            <a:spLocks noGrp="1"/>
          </p:cNvSpPr>
          <p:nvPr>
            <p:ph type="ftr" sz="quarter" idx="11"/>
          </p:nvPr>
        </p:nvSpPr>
        <p:spPr/>
        <p:txBody>
          <a:bodyPr/>
          <a:lstStyle/>
          <a:p>
            <a:endParaRPr lang="en-AI"/>
          </a:p>
        </p:txBody>
      </p:sp>
      <p:sp>
        <p:nvSpPr>
          <p:cNvPr id="5" name="Slide Number Placeholder 4"/>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304827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5C2C15-2984-461C-B88F-2071D69D7E7D}" type="datetimeFigureOut">
              <a:rPr lang="en-AI" smtClean="0"/>
              <a:t>31/07/2024</a:t>
            </a:fld>
            <a:endParaRPr lang="en-AI"/>
          </a:p>
        </p:txBody>
      </p:sp>
      <p:sp>
        <p:nvSpPr>
          <p:cNvPr id="3" name="Footer Placeholder 2"/>
          <p:cNvSpPr>
            <a:spLocks noGrp="1"/>
          </p:cNvSpPr>
          <p:nvPr>
            <p:ph type="ftr" sz="quarter" idx="11"/>
          </p:nvPr>
        </p:nvSpPr>
        <p:spPr/>
        <p:txBody>
          <a:bodyPr/>
          <a:lstStyle/>
          <a:p>
            <a:endParaRPr lang="en-AI"/>
          </a:p>
        </p:txBody>
      </p:sp>
      <p:sp>
        <p:nvSpPr>
          <p:cNvPr id="4" name="Slide Number Placeholder 3"/>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34289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5C2C15-2984-461C-B88F-2071D69D7E7D}" type="datetimeFigureOut">
              <a:rPr lang="en-AI" smtClean="0"/>
              <a:t>31/07/2024</a:t>
            </a:fld>
            <a:endParaRPr lang="en-AI"/>
          </a:p>
        </p:txBody>
      </p:sp>
      <p:sp>
        <p:nvSpPr>
          <p:cNvPr id="6" name="Footer Placeholder 5"/>
          <p:cNvSpPr>
            <a:spLocks noGrp="1"/>
          </p:cNvSpPr>
          <p:nvPr>
            <p:ph type="ftr" sz="quarter" idx="11"/>
          </p:nvPr>
        </p:nvSpPr>
        <p:spPr/>
        <p:txBody>
          <a:bodyPr/>
          <a:lstStyle/>
          <a:p>
            <a:endParaRPr lang="en-AI"/>
          </a:p>
        </p:txBody>
      </p:sp>
      <p:sp>
        <p:nvSpPr>
          <p:cNvPr id="7" name="Slide Number Placeholder 6"/>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252227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5C2C15-2984-461C-B88F-2071D69D7E7D}" type="datetimeFigureOut">
              <a:rPr lang="en-AI" smtClean="0"/>
              <a:t>31/07/2024</a:t>
            </a:fld>
            <a:endParaRPr lang="en-AI"/>
          </a:p>
        </p:txBody>
      </p:sp>
      <p:sp>
        <p:nvSpPr>
          <p:cNvPr id="6" name="Footer Placeholder 5"/>
          <p:cNvSpPr>
            <a:spLocks noGrp="1"/>
          </p:cNvSpPr>
          <p:nvPr>
            <p:ph type="ftr" sz="quarter" idx="11"/>
          </p:nvPr>
        </p:nvSpPr>
        <p:spPr/>
        <p:txBody>
          <a:bodyPr/>
          <a:lstStyle/>
          <a:p>
            <a:endParaRPr lang="en-AI"/>
          </a:p>
        </p:txBody>
      </p:sp>
      <p:sp>
        <p:nvSpPr>
          <p:cNvPr id="7" name="Slide Number Placeholder 6"/>
          <p:cNvSpPr>
            <a:spLocks noGrp="1"/>
          </p:cNvSpPr>
          <p:nvPr>
            <p:ph type="sldNum" sz="quarter" idx="12"/>
          </p:nvPr>
        </p:nvSpPr>
        <p:spPr/>
        <p:txBody>
          <a:bodyPr/>
          <a:lstStyle/>
          <a:p>
            <a:fld id="{F474B3D9-3F15-41D1-842F-4A79617508C4}" type="slidenum">
              <a:rPr lang="en-AI" smtClean="0"/>
              <a:t>‹#›</a:t>
            </a:fld>
            <a:endParaRPr lang="en-AI"/>
          </a:p>
        </p:txBody>
      </p:sp>
    </p:spTree>
    <p:extLst>
      <p:ext uri="{BB962C8B-B14F-4D97-AF65-F5344CB8AC3E}">
        <p14:creationId xmlns:p14="http://schemas.microsoft.com/office/powerpoint/2010/main" val="419740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5C2C15-2984-461C-B88F-2071D69D7E7D}" type="datetimeFigureOut">
              <a:rPr lang="en-AI" smtClean="0"/>
              <a:t>31/07/2024</a:t>
            </a:fld>
            <a:endParaRPr lang="en-AI"/>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I"/>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474B3D9-3F15-41D1-842F-4A79617508C4}" type="slidenum">
              <a:rPr lang="en-AI" smtClean="0"/>
              <a:t>‹#›</a:t>
            </a:fld>
            <a:endParaRPr lang="en-AI"/>
          </a:p>
        </p:txBody>
      </p:sp>
    </p:spTree>
    <p:extLst>
      <p:ext uri="{BB962C8B-B14F-4D97-AF65-F5344CB8AC3E}">
        <p14:creationId xmlns:p14="http://schemas.microsoft.com/office/powerpoint/2010/main" val="2245264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media" Target="../media/media7.m4a"/><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3FFB-D436-0C72-B71E-C5197F3006F3}"/>
              </a:ext>
            </a:extLst>
          </p:cNvPr>
          <p:cNvSpPr>
            <a:spLocks noGrp="1"/>
          </p:cNvSpPr>
          <p:nvPr>
            <p:ph type="ctrTitle"/>
          </p:nvPr>
        </p:nvSpPr>
        <p:spPr>
          <a:xfrm>
            <a:off x="1620819" y="1041400"/>
            <a:ext cx="9144000" cy="2387600"/>
          </a:xfrm>
        </p:spPr>
        <p:txBody>
          <a:bodyPr/>
          <a:lstStyle/>
          <a:p>
            <a:r>
              <a:rPr lang="en-US" dirty="0"/>
              <a:t>W</a:t>
            </a:r>
            <a:endParaRPr lang="en-AI" dirty="0"/>
          </a:p>
        </p:txBody>
      </p:sp>
      <p:sp>
        <p:nvSpPr>
          <p:cNvPr id="3" name="Subtitle 2">
            <a:extLst>
              <a:ext uri="{FF2B5EF4-FFF2-40B4-BE49-F238E27FC236}">
                <a16:creationId xmlns:a16="http://schemas.microsoft.com/office/drawing/2014/main" id="{B384E46C-E3CC-C975-7053-3ABD705067B8}"/>
              </a:ext>
            </a:extLst>
          </p:cNvPr>
          <p:cNvSpPr>
            <a:spLocks noGrp="1"/>
          </p:cNvSpPr>
          <p:nvPr>
            <p:ph type="subTitle" idx="1"/>
          </p:nvPr>
        </p:nvSpPr>
        <p:spPr>
          <a:xfrm>
            <a:off x="656216" y="4559469"/>
            <a:ext cx="9882692" cy="1655762"/>
          </a:xfrm>
        </p:spPr>
        <p:txBody>
          <a:bodyPr>
            <a:normAutofit/>
          </a:bodyPr>
          <a:lstStyle/>
          <a:p>
            <a:pPr algn="ctr"/>
            <a:r>
              <a:rPr lang="en-US" dirty="0"/>
              <a:t>Predictive Modeling of Wine Quality</a:t>
            </a:r>
          </a:p>
        </p:txBody>
      </p:sp>
      <p:pic>
        <p:nvPicPr>
          <p:cNvPr id="6" name="Picture 5">
            <a:extLst>
              <a:ext uri="{FF2B5EF4-FFF2-40B4-BE49-F238E27FC236}">
                <a16:creationId xmlns:a16="http://schemas.microsoft.com/office/drawing/2014/main" id="{AC905793-434E-C3F3-058C-2B76AE5DB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842" y="281621"/>
            <a:ext cx="6745044" cy="4033819"/>
          </a:xfrm>
          <a:prstGeom prst="rect">
            <a:avLst/>
          </a:prstGeom>
        </p:spPr>
      </p:pic>
    </p:spTree>
    <p:extLst>
      <p:ext uri="{BB962C8B-B14F-4D97-AF65-F5344CB8AC3E}">
        <p14:creationId xmlns:p14="http://schemas.microsoft.com/office/powerpoint/2010/main" val="3418371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5BFA-55C5-5850-E71A-FCCB8B022E4E}"/>
              </a:ext>
            </a:extLst>
          </p:cNvPr>
          <p:cNvSpPr>
            <a:spLocks noGrp="1"/>
          </p:cNvSpPr>
          <p:nvPr>
            <p:ph type="title"/>
          </p:nvPr>
        </p:nvSpPr>
        <p:spPr>
          <a:xfrm>
            <a:off x="571551" y="1381161"/>
            <a:ext cx="8596668" cy="383093"/>
          </a:xfrm>
        </p:spPr>
        <p:txBody>
          <a:bodyPr>
            <a:normAutofit fontScale="90000"/>
          </a:bodyPr>
          <a:lstStyle/>
          <a:p>
            <a:pPr marL="285750" indent="-285750">
              <a:buFont typeface="Arial" panose="020B0604020202020204" pitchFamily="34" charset="0"/>
              <a:buChar char="•"/>
            </a:pPr>
            <a:r>
              <a:rPr lang="en-US" sz="1600" dirty="0">
                <a:solidFill>
                  <a:schemeClr val="tx1"/>
                </a:solidFill>
                <a:latin typeface="+mn-lt"/>
              </a:rPr>
              <a:t>PH – Normally distributed</a:t>
            </a:r>
            <a:br>
              <a:rPr lang="en-US" sz="1600" dirty="0">
                <a:solidFill>
                  <a:schemeClr val="tx1"/>
                </a:solidFill>
                <a:latin typeface="+mn-lt"/>
              </a:rPr>
            </a:br>
            <a:r>
              <a:rPr lang="en-US" sz="1600" dirty="0">
                <a:solidFill>
                  <a:schemeClr val="tx1"/>
                </a:solidFill>
                <a:latin typeface="+mn-lt"/>
              </a:rPr>
              <a:t> </a:t>
            </a:r>
            <a:br>
              <a:rPr lang="en-US" dirty="0"/>
            </a:br>
            <a:br>
              <a:rPr lang="en-US" dirty="0"/>
            </a:br>
            <a:endParaRPr lang="en-AI" dirty="0"/>
          </a:p>
        </p:txBody>
      </p:sp>
      <p:pic>
        <p:nvPicPr>
          <p:cNvPr id="11" name="Content Placeholder 10">
            <a:extLst>
              <a:ext uri="{FF2B5EF4-FFF2-40B4-BE49-F238E27FC236}">
                <a16:creationId xmlns:a16="http://schemas.microsoft.com/office/drawing/2014/main" id="{838FDED0-FC41-7651-0CBE-428B783A65D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92886" y="2542692"/>
            <a:ext cx="6851176" cy="3881437"/>
          </a:xfrm>
        </p:spPr>
      </p:pic>
      <p:sp>
        <p:nvSpPr>
          <p:cNvPr id="12" name="Title 1">
            <a:extLst>
              <a:ext uri="{FF2B5EF4-FFF2-40B4-BE49-F238E27FC236}">
                <a16:creationId xmlns:a16="http://schemas.microsoft.com/office/drawing/2014/main" id="{09BD104D-1AF5-7140-EC60-C1B3775CDA0E}"/>
              </a:ext>
            </a:extLst>
          </p:cNvPr>
          <p:cNvSpPr txBox="1">
            <a:spLocks/>
          </p:cNvSpPr>
          <p:nvPr/>
        </p:nvSpPr>
        <p:spPr>
          <a:xfrm>
            <a:off x="571551" y="587486"/>
            <a:ext cx="8596668" cy="682513"/>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800" dirty="0"/>
              <a:t>Data Distributions</a:t>
            </a:r>
            <a:br>
              <a:rPr lang="en-US" dirty="0"/>
            </a:br>
            <a:br>
              <a:rPr lang="en-US" dirty="0"/>
            </a:br>
            <a:endParaRPr lang="en-AI" dirty="0"/>
          </a:p>
        </p:txBody>
      </p:sp>
      <p:sp>
        <p:nvSpPr>
          <p:cNvPr id="14" name="Title 1">
            <a:extLst>
              <a:ext uri="{FF2B5EF4-FFF2-40B4-BE49-F238E27FC236}">
                <a16:creationId xmlns:a16="http://schemas.microsoft.com/office/drawing/2014/main" id="{5114014C-97A4-FE31-9CCC-328718E00EE2}"/>
              </a:ext>
            </a:extLst>
          </p:cNvPr>
          <p:cNvSpPr txBox="1">
            <a:spLocks/>
          </p:cNvSpPr>
          <p:nvPr/>
        </p:nvSpPr>
        <p:spPr>
          <a:xfrm>
            <a:off x="571551" y="1875416"/>
            <a:ext cx="8596668" cy="49917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US" sz="1400" dirty="0">
                <a:solidFill>
                  <a:schemeClr val="tx1"/>
                </a:solidFill>
                <a:latin typeface="+mn-lt"/>
              </a:rPr>
              <a:t>Total Sulfur Dioxide – Right Skewed distribution</a:t>
            </a:r>
          </a:p>
          <a:p>
            <a:pPr marL="285750" indent="-285750">
              <a:buFont typeface="Arial" panose="020B0604020202020204" pitchFamily="34" charset="0"/>
              <a:buChar char="•"/>
            </a:pPr>
            <a:r>
              <a:rPr lang="en-US" sz="1400" dirty="0">
                <a:solidFill>
                  <a:schemeClr val="tx1"/>
                </a:solidFill>
                <a:latin typeface="+mn-lt"/>
              </a:rPr>
              <a:t>Chlorides – Heavily Right skewed Distribution</a:t>
            </a:r>
            <a:br>
              <a:rPr lang="en-US" sz="1400" dirty="0">
                <a:solidFill>
                  <a:schemeClr val="tx1"/>
                </a:solidFill>
                <a:latin typeface="+mn-lt"/>
              </a:rPr>
            </a:br>
            <a:r>
              <a:rPr lang="en-US" sz="1400" dirty="0">
                <a:solidFill>
                  <a:schemeClr val="tx1"/>
                </a:solidFill>
                <a:latin typeface="+mn-lt"/>
              </a:rPr>
              <a:t> </a:t>
            </a:r>
            <a:br>
              <a:rPr lang="en-US" sz="1400" dirty="0"/>
            </a:br>
            <a:br>
              <a:rPr lang="en-US" sz="1400" dirty="0"/>
            </a:br>
            <a:endParaRPr lang="en-AI" sz="1400" dirty="0"/>
          </a:p>
        </p:txBody>
      </p:sp>
      <p:pic>
        <p:nvPicPr>
          <p:cNvPr id="15" name="Recorded Sound">
            <a:hlinkClick r:id="" action="ppaction://media"/>
            <a:extLst>
              <a:ext uri="{FF2B5EF4-FFF2-40B4-BE49-F238E27FC236}">
                <a16:creationId xmlns:a16="http://schemas.microsoft.com/office/drawing/2014/main" id="{31BE6307-DA7B-8ABA-C078-F546D5ED3F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89514" y="5825287"/>
            <a:ext cx="609600" cy="609600"/>
          </a:xfrm>
          <a:prstGeom prst="rect">
            <a:avLst/>
          </a:prstGeom>
        </p:spPr>
      </p:pic>
    </p:spTree>
    <p:extLst>
      <p:ext uri="{BB962C8B-B14F-4D97-AF65-F5344CB8AC3E}">
        <p14:creationId xmlns:p14="http://schemas.microsoft.com/office/powerpoint/2010/main" val="119221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5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8B1D-8338-D789-BF36-F3CFD08A6EED}"/>
              </a:ext>
            </a:extLst>
          </p:cNvPr>
          <p:cNvSpPr>
            <a:spLocks noGrp="1"/>
          </p:cNvSpPr>
          <p:nvPr>
            <p:ph type="title"/>
          </p:nvPr>
        </p:nvSpPr>
        <p:spPr>
          <a:xfrm>
            <a:off x="677334" y="609600"/>
            <a:ext cx="8596668" cy="810409"/>
          </a:xfrm>
        </p:spPr>
        <p:txBody>
          <a:bodyPr>
            <a:normAutofit fontScale="90000"/>
          </a:bodyPr>
          <a:lstStyle/>
          <a:p>
            <a:r>
              <a:rPr lang="en-US" dirty="0"/>
              <a:t>Transformations Applied</a:t>
            </a:r>
            <a:br>
              <a:rPr lang="en-US" dirty="0"/>
            </a:br>
            <a:br>
              <a:rPr lang="en-US" dirty="0"/>
            </a:br>
            <a:r>
              <a:rPr lang="en-US" sz="1800" dirty="0">
                <a:solidFill>
                  <a:schemeClr val="tx1"/>
                </a:solidFill>
                <a:latin typeface="+mn-lt"/>
              </a:rPr>
              <a:t>Here total sulfur dioxide and chlorides had to be transformed logarithmically for better analysis. The rest of the four chosen variables are min-max normalized. </a:t>
            </a:r>
            <a:br>
              <a:rPr lang="en-US" sz="1800" dirty="0">
                <a:solidFill>
                  <a:schemeClr val="tx1"/>
                </a:solidFill>
                <a:latin typeface="+mn-lt"/>
              </a:rPr>
            </a:br>
            <a:br>
              <a:rPr lang="en-US" sz="1800" dirty="0">
                <a:solidFill>
                  <a:schemeClr val="tx1"/>
                </a:solidFill>
                <a:latin typeface="+mn-lt"/>
              </a:rPr>
            </a:br>
            <a:r>
              <a:rPr lang="en-US" sz="1800" dirty="0">
                <a:solidFill>
                  <a:schemeClr val="accent5"/>
                </a:solidFill>
                <a:latin typeface="+mn-lt"/>
              </a:rPr>
              <a:t>                          p-value = 3.388e-07                                   p-value = 0.416</a:t>
            </a:r>
            <a:endParaRPr lang="en-AI" dirty="0">
              <a:solidFill>
                <a:schemeClr val="accent5"/>
              </a:solidFill>
              <a:latin typeface="+mn-lt"/>
            </a:endParaRPr>
          </a:p>
        </p:txBody>
      </p:sp>
      <p:pic>
        <p:nvPicPr>
          <p:cNvPr id="5" name="Content Placeholder 4">
            <a:extLst>
              <a:ext uri="{FF2B5EF4-FFF2-40B4-BE49-F238E27FC236}">
                <a16:creationId xmlns:a16="http://schemas.microsoft.com/office/drawing/2014/main" id="{A751B1D1-1A47-3AD1-44FD-63A98D7C3C6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4169" y="2655440"/>
            <a:ext cx="7602998" cy="3881437"/>
          </a:xfrm>
        </p:spPr>
      </p:pic>
      <p:pic>
        <p:nvPicPr>
          <p:cNvPr id="8" name="Recorded Sound">
            <a:hlinkClick r:id="" action="ppaction://media"/>
            <a:extLst>
              <a:ext uri="{FF2B5EF4-FFF2-40B4-BE49-F238E27FC236}">
                <a16:creationId xmlns:a16="http://schemas.microsoft.com/office/drawing/2014/main" id="{8EFF18BB-812A-5D6A-DAA3-DC79FE58F9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7831" y="5927277"/>
            <a:ext cx="609600" cy="609600"/>
          </a:xfrm>
          <a:prstGeom prst="rect">
            <a:avLst/>
          </a:prstGeom>
        </p:spPr>
      </p:pic>
    </p:spTree>
    <p:extLst>
      <p:ext uri="{BB962C8B-B14F-4D97-AF65-F5344CB8AC3E}">
        <p14:creationId xmlns:p14="http://schemas.microsoft.com/office/powerpoint/2010/main" val="214872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9B88-7FE9-0D74-AB10-596C5B68AEA7}"/>
              </a:ext>
            </a:extLst>
          </p:cNvPr>
          <p:cNvSpPr>
            <a:spLocks noGrp="1"/>
          </p:cNvSpPr>
          <p:nvPr>
            <p:ph type="title"/>
          </p:nvPr>
        </p:nvSpPr>
        <p:spPr/>
        <p:txBody>
          <a:bodyPr>
            <a:normAutofit/>
          </a:bodyPr>
          <a:lstStyle/>
          <a:p>
            <a:r>
              <a:rPr lang="en-US" sz="2400" b="1" u="sng" dirty="0">
                <a:solidFill>
                  <a:schemeClr val="accent2"/>
                </a:solidFill>
              </a:rPr>
              <a:t>E</a:t>
            </a:r>
            <a:r>
              <a:rPr lang="en-US" sz="2400" b="1" i="0" u="sng" strike="noStrike" baseline="0" dirty="0">
                <a:solidFill>
                  <a:schemeClr val="accent2"/>
                </a:solidFill>
              </a:rPr>
              <a:t>rror measures/Correlation coefficients and Weights/Parameters</a:t>
            </a:r>
            <a:endParaRPr lang="en-AI" sz="2400" b="1" u="sng" dirty="0">
              <a:solidFill>
                <a:schemeClr val="accent2"/>
              </a:solidFill>
            </a:endParaRPr>
          </a:p>
        </p:txBody>
      </p:sp>
      <p:sp>
        <p:nvSpPr>
          <p:cNvPr id="3" name="Text Placeholder 2">
            <a:extLst>
              <a:ext uri="{FF2B5EF4-FFF2-40B4-BE49-F238E27FC236}">
                <a16:creationId xmlns:a16="http://schemas.microsoft.com/office/drawing/2014/main" id="{22ADB5F6-601D-5218-6AA5-858B30FEEE2F}"/>
              </a:ext>
            </a:extLst>
          </p:cNvPr>
          <p:cNvSpPr>
            <a:spLocks noGrp="1"/>
          </p:cNvSpPr>
          <p:nvPr>
            <p:ph type="body" idx="1"/>
          </p:nvPr>
        </p:nvSpPr>
        <p:spPr/>
        <p:txBody>
          <a:bodyPr/>
          <a:lstStyle/>
          <a:p>
            <a:r>
              <a:rPr lang="en-US" dirty="0"/>
              <a:t>Ordered Weighted Average</a:t>
            </a:r>
            <a:endParaRPr lang="en-AI" dirty="0"/>
          </a:p>
        </p:txBody>
      </p:sp>
      <p:graphicFrame>
        <p:nvGraphicFramePr>
          <p:cNvPr id="7" name="Table 7">
            <a:extLst>
              <a:ext uri="{FF2B5EF4-FFF2-40B4-BE49-F238E27FC236}">
                <a16:creationId xmlns:a16="http://schemas.microsoft.com/office/drawing/2014/main" id="{20DF7753-5175-1E97-9BB3-F9DC1EB41FF0}"/>
              </a:ext>
            </a:extLst>
          </p:cNvPr>
          <p:cNvGraphicFramePr>
            <a:graphicFrameLocks noGrp="1"/>
          </p:cNvGraphicFramePr>
          <p:nvPr>
            <p:ph sz="half" idx="2"/>
            <p:extLst>
              <p:ext uri="{D42A27DB-BD31-4B8C-83A1-F6EECF244321}">
                <p14:modId xmlns:p14="http://schemas.microsoft.com/office/powerpoint/2010/main" val="4042856277"/>
              </p:ext>
            </p:extLst>
          </p:nvPr>
        </p:nvGraphicFramePr>
        <p:xfrm>
          <a:off x="699247" y="2736851"/>
          <a:ext cx="4154934" cy="921544"/>
        </p:xfrm>
        <a:graphic>
          <a:graphicData uri="http://schemas.openxmlformats.org/drawingml/2006/table">
            <a:tbl>
              <a:tblPr firstRow="1" bandRow="1">
                <a:tableStyleId>{5C22544A-7EE6-4342-B048-85BDC9FD1C3A}</a:tableStyleId>
              </a:tblPr>
              <a:tblGrid>
                <a:gridCol w="578477">
                  <a:extLst>
                    <a:ext uri="{9D8B030D-6E8A-4147-A177-3AD203B41FA5}">
                      <a16:colId xmlns:a16="http://schemas.microsoft.com/office/drawing/2014/main" val="2987500991"/>
                    </a:ext>
                  </a:extLst>
                </a:gridCol>
                <a:gridCol w="798502">
                  <a:extLst>
                    <a:ext uri="{9D8B030D-6E8A-4147-A177-3AD203B41FA5}">
                      <a16:colId xmlns:a16="http://schemas.microsoft.com/office/drawing/2014/main" val="3404336577"/>
                    </a:ext>
                  </a:extLst>
                </a:gridCol>
                <a:gridCol w="1103707">
                  <a:extLst>
                    <a:ext uri="{9D8B030D-6E8A-4147-A177-3AD203B41FA5}">
                      <a16:colId xmlns:a16="http://schemas.microsoft.com/office/drawing/2014/main" val="1551429663"/>
                    </a:ext>
                  </a:extLst>
                </a:gridCol>
                <a:gridCol w="994034">
                  <a:extLst>
                    <a:ext uri="{9D8B030D-6E8A-4147-A177-3AD203B41FA5}">
                      <a16:colId xmlns:a16="http://schemas.microsoft.com/office/drawing/2014/main" val="3825899701"/>
                    </a:ext>
                  </a:extLst>
                </a:gridCol>
                <a:gridCol w="680214">
                  <a:extLst>
                    <a:ext uri="{9D8B030D-6E8A-4147-A177-3AD203B41FA5}">
                      <a16:colId xmlns:a16="http://schemas.microsoft.com/office/drawing/2014/main" val="742502460"/>
                    </a:ext>
                  </a:extLst>
                </a:gridCol>
              </a:tblGrid>
              <a:tr h="381101">
                <a:tc>
                  <a:txBody>
                    <a:bodyPr/>
                    <a:lstStyle/>
                    <a:p>
                      <a:r>
                        <a:rPr lang="en-US" sz="1200" dirty="0"/>
                        <a:t>RMSE</a:t>
                      </a:r>
                      <a:endParaRPr lang="en-AI" sz="1200" dirty="0"/>
                    </a:p>
                  </a:txBody>
                  <a:tcPr/>
                </a:tc>
                <a:tc>
                  <a:txBody>
                    <a:bodyPr/>
                    <a:lstStyle/>
                    <a:p>
                      <a:r>
                        <a:rPr lang="en-US" sz="1200" dirty="0"/>
                        <a:t>Av. abs error</a:t>
                      </a:r>
                      <a:endParaRPr lang="en-AI" sz="1200" dirty="0"/>
                    </a:p>
                  </a:txBody>
                  <a:tcPr/>
                </a:tc>
                <a:tc>
                  <a:txBody>
                    <a:bodyPr/>
                    <a:lstStyle/>
                    <a:p>
                      <a:r>
                        <a:rPr lang="en-US" sz="1200" dirty="0"/>
                        <a:t>Pearson correlation</a:t>
                      </a:r>
                      <a:endParaRPr lang="en-AI" sz="1200" dirty="0"/>
                    </a:p>
                  </a:txBody>
                  <a:tcPr/>
                </a:tc>
                <a:tc>
                  <a:txBody>
                    <a:bodyPr/>
                    <a:lstStyle/>
                    <a:p>
                      <a:r>
                        <a:rPr lang="en-US" sz="1200" dirty="0"/>
                        <a:t>Spearman correlation</a:t>
                      </a:r>
                      <a:endParaRPr lang="en-AI" sz="1200" dirty="0"/>
                    </a:p>
                  </a:txBody>
                  <a:tcPr/>
                </a:tc>
                <a:tc>
                  <a:txBody>
                    <a:bodyPr/>
                    <a:lstStyle/>
                    <a:p>
                      <a:r>
                        <a:rPr lang="en-US" sz="1200" dirty="0"/>
                        <a:t>Orness</a:t>
                      </a:r>
                      <a:endParaRPr lang="en-AI" sz="1200" dirty="0"/>
                    </a:p>
                  </a:txBody>
                  <a:tcPr/>
                </a:tc>
                <a:extLst>
                  <a:ext uri="{0D108BD9-81ED-4DB2-BD59-A6C34878D82A}">
                    <a16:rowId xmlns:a16="http://schemas.microsoft.com/office/drawing/2014/main" val="2026738058"/>
                  </a:ext>
                </a:extLst>
              </a:tr>
              <a:tr h="464344">
                <a:tc>
                  <a:txBody>
                    <a:bodyPr/>
                    <a:lstStyle/>
                    <a:p>
                      <a:r>
                        <a:rPr lang="en-AI" sz="1200" dirty="0"/>
                        <a:t>0.188</a:t>
                      </a:r>
                    </a:p>
                  </a:txBody>
                  <a:tcPr/>
                </a:tc>
                <a:tc>
                  <a:txBody>
                    <a:bodyPr/>
                    <a:lstStyle/>
                    <a:p>
                      <a:r>
                        <a:rPr lang="en-AI" sz="1200" dirty="0"/>
                        <a:t>0.1511</a:t>
                      </a:r>
                    </a:p>
                  </a:txBody>
                  <a:tcPr/>
                </a:tc>
                <a:tc>
                  <a:txBody>
                    <a:bodyPr/>
                    <a:lstStyle/>
                    <a:p>
                      <a:r>
                        <a:rPr lang="en-AI" sz="1200" dirty="0"/>
                        <a:t>-0.06</a:t>
                      </a:r>
                      <a:r>
                        <a:rPr lang="en-US" sz="1200" dirty="0"/>
                        <a:t>4</a:t>
                      </a:r>
                      <a:endParaRPr lang="en-AI" sz="1200" dirty="0"/>
                    </a:p>
                  </a:txBody>
                  <a:tcPr/>
                </a:tc>
                <a:tc>
                  <a:txBody>
                    <a:bodyPr/>
                    <a:lstStyle/>
                    <a:p>
                      <a:r>
                        <a:rPr lang="en-AI" sz="1200" dirty="0"/>
                        <a:t>-0.0731</a:t>
                      </a:r>
                    </a:p>
                  </a:txBody>
                  <a:tcPr/>
                </a:tc>
                <a:tc>
                  <a:txBody>
                    <a:bodyPr/>
                    <a:lstStyle/>
                    <a:p>
                      <a:r>
                        <a:rPr lang="en-AI" sz="1200" dirty="0"/>
                        <a:t>0.65</a:t>
                      </a:r>
                    </a:p>
                  </a:txBody>
                  <a:tcPr/>
                </a:tc>
                <a:extLst>
                  <a:ext uri="{0D108BD9-81ED-4DB2-BD59-A6C34878D82A}">
                    <a16:rowId xmlns:a16="http://schemas.microsoft.com/office/drawing/2014/main" val="839263448"/>
                  </a:ext>
                </a:extLst>
              </a:tr>
            </a:tbl>
          </a:graphicData>
        </a:graphic>
      </p:graphicFrame>
      <p:sp>
        <p:nvSpPr>
          <p:cNvPr id="5" name="Text Placeholder 4">
            <a:extLst>
              <a:ext uri="{FF2B5EF4-FFF2-40B4-BE49-F238E27FC236}">
                <a16:creationId xmlns:a16="http://schemas.microsoft.com/office/drawing/2014/main" id="{6E59D690-3106-7605-7797-DA74B84C5B13}"/>
              </a:ext>
            </a:extLst>
          </p:cNvPr>
          <p:cNvSpPr>
            <a:spLocks noGrp="1"/>
          </p:cNvSpPr>
          <p:nvPr>
            <p:ph type="body" sz="quarter" idx="3"/>
          </p:nvPr>
        </p:nvSpPr>
        <p:spPr>
          <a:xfrm>
            <a:off x="5088382" y="2160983"/>
            <a:ext cx="4356831" cy="576262"/>
          </a:xfrm>
        </p:spPr>
        <p:txBody>
          <a:bodyPr/>
          <a:lstStyle/>
          <a:p>
            <a:r>
              <a:rPr lang="en-US" dirty="0"/>
              <a:t>Weights for each variable (QAM)</a:t>
            </a:r>
            <a:endParaRPr lang="en-AI" dirty="0"/>
          </a:p>
        </p:txBody>
      </p:sp>
      <p:graphicFrame>
        <p:nvGraphicFramePr>
          <p:cNvPr id="9" name="Table 9">
            <a:extLst>
              <a:ext uri="{FF2B5EF4-FFF2-40B4-BE49-F238E27FC236}">
                <a16:creationId xmlns:a16="http://schemas.microsoft.com/office/drawing/2014/main" id="{F172BF3F-86CC-224D-1975-7A8D0D9716E6}"/>
              </a:ext>
            </a:extLst>
          </p:cNvPr>
          <p:cNvGraphicFramePr>
            <a:graphicFrameLocks noGrp="1"/>
          </p:cNvGraphicFramePr>
          <p:nvPr>
            <p:ph sz="quarter" idx="4"/>
            <p:extLst>
              <p:ext uri="{D42A27DB-BD31-4B8C-83A1-F6EECF244321}">
                <p14:modId xmlns:p14="http://schemas.microsoft.com/office/powerpoint/2010/main" val="52332537"/>
              </p:ext>
            </p:extLst>
          </p:nvPr>
        </p:nvGraphicFramePr>
        <p:xfrm>
          <a:off x="5540189" y="2736850"/>
          <a:ext cx="3141232" cy="3599405"/>
        </p:xfrm>
        <a:graphic>
          <a:graphicData uri="http://schemas.openxmlformats.org/drawingml/2006/table">
            <a:tbl>
              <a:tblPr firstRow="1" bandRow="1">
                <a:tableStyleId>{5C22544A-7EE6-4342-B048-85BDC9FD1C3A}</a:tableStyleId>
              </a:tblPr>
              <a:tblGrid>
                <a:gridCol w="1853609">
                  <a:extLst>
                    <a:ext uri="{9D8B030D-6E8A-4147-A177-3AD203B41FA5}">
                      <a16:colId xmlns:a16="http://schemas.microsoft.com/office/drawing/2014/main" val="1918468170"/>
                    </a:ext>
                  </a:extLst>
                </a:gridCol>
                <a:gridCol w="1287623">
                  <a:extLst>
                    <a:ext uri="{9D8B030D-6E8A-4147-A177-3AD203B41FA5}">
                      <a16:colId xmlns:a16="http://schemas.microsoft.com/office/drawing/2014/main" val="1552352467"/>
                    </a:ext>
                  </a:extLst>
                </a:gridCol>
              </a:tblGrid>
              <a:tr h="719881">
                <a:tc>
                  <a:txBody>
                    <a:bodyPr/>
                    <a:lstStyle/>
                    <a:p>
                      <a:r>
                        <a:rPr lang="en-US" sz="1600" dirty="0"/>
                        <a:t>Variable</a:t>
                      </a:r>
                      <a:endParaRPr lang="en-AI" sz="1600" dirty="0"/>
                    </a:p>
                  </a:txBody>
                  <a:tcPr/>
                </a:tc>
                <a:tc>
                  <a:txBody>
                    <a:bodyPr/>
                    <a:lstStyle/>
                    <a:p>
                      <a:r>
                        <a:rPr lang="en-US" sz="1600" dirty="0"/>
                        <a:t>Weights </a:t>
                      </a:r>
                      <a:endParaRPr lang="en-AI" sz="1600" dirty="0"/>
                    </a:p>
                  </a:txBody>
                  <a:tcPr/>
                </a:tc>
                <a:extLst>
                  <a:ext uri="{0D108BD9-81ED-4DB2-BD59-A6C34878D82A}">
                    <a16:rowId xmlns:a16="http://schemas.microsoft.com/office/drawing/2014/main" val="1898287279"/>
                  </a:ext>
                </a:extLst>
              </a:tr>
              <a:tr h="719881">
                <a:tc>
                  <a:txBody>
                    <a:bodyPr/>
                    <a:lstStyle/>
                    <a:p>
                      <a:r>
                        <a:rPr lang="en-US" sz="1600" dirty="0"/>
                        <a:t>Citric Acid</a:t>
                      </a:r>
                      <a:endParaRPr lang="en-AI" sz="1600" dirty="0"/>
                    </a:p>
                  </a:txBody>
                  <a:tcPr/>
                </a:tc>
                <a:tc>
                  <a:txBody>
                    <a:bodyPr/>
                    <a:lstStyle/>
                    <a:p>
                      <a:r>
                        <a:rPr lang="en-US" sz="1600" dirty="0"/>
                        <a:t>0.439</a:t>
                      </a:r>
                      <a:endParaRPr lang="en-AI" sz="1600" dirty="0"/>
                    </a:p>
                  </a:txBody>
                  <a:tcPr/>
                </a:tc>
                <a:extLst>
                  <a:ext uri="{0D108BD9-81ED-4DB2-BD59-A6C34878D82A}">
                    <a16:rowId xmlns:a16="http://schemas.microsoft.com/office/drawing/2014/main" val="4191175536"/>
                  </a:ext>
                </a:extLst>
              </a:tr>
              <a:tr h="719881">
                <a:tc>
                  <a:txBody>
                    <a:bodyPr/>
                    <a:lstStyle/>
                    <a:p>
                      <a:r>
                        <a:rPr lang="en-US" sz="1600" dirty="0"/>
                        <a:t>Chloride </a:t>
                      </a:r>
                      <a:endParaRPr lang="en-AI" sz="1600" dirty="0"/>
                    </a:p>
                  </a:txBody>
                  <a:tcPr/>
                </a:tc>
                <a:tc>
                  <a:txBody>
                    <a:bodyPr/>
                    <a:lstStyle/>
                    <a:p>
                      <a:r>
                        <a:rPr lang="en-AI" sz="1600" dirty="0"/>
                        <a:t>0.030</a:t>
                      </a:r>
                    </a:p>
                  </a:txBody>
                  <a:tcPr/>
                </a:tc>
                <a:extLst>
                  <a:ext uri="{0D108BD9-81ED-4DB2-BD59-A6C34878D82A}">
                    <a16:rowId xmlns:a16="http://schemas.microsoft.com/office/drawing/2014/main" val="4871433"/>
                  </a:ext>
                </a:extLst>
              </a:tr>
              <a:tr h="719881">
                <a:tc>
                  <a:txBody>
                    <a:bodyPr/>
                    <a:lstStyle/>
                    <a:p>
                      <a:r>
                        <a:rPr lang="en-US" sz="1600" dirty="0"/>
                        <a:t>Total Sulfur Dioxide </a:t>
                      </a:r>
                      <a:endParaRPr lang="en-AI"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I" sz="1600" dirty="0"/>
                        <a:t>0.125</a:t>
                      </a:r>
                    </a:p>
                  </a:txBody>
                  <a:tcPr/>
                </a:tc>
                <a:extLst>
                  <a:ext uri="{0D108BD9-81ED-4DB2-BD59-A6C34878D82A}">
                    <a16:rowId xmlns:a16="http://schemas.microsoft.com/office/drawing/2014/main" val="4238680780"/>
                  </a:ext>
                </a:extLst>
              </a:tr>
              <a:tr h="719881">
                <a:tc>
                  <a:txBody>
                    <a:bodyPr/>
                    <a:lstStyle/>
                    <a:p>
                      <a:r>
                        <a:rPr lang="en-US" sz="1600" dirty="0"/>
                        <a:t>PH </a:t>
                      </a:r>
                      <a:endParaRPr lang="en-AI" sz="1600" dirty="0"/>
                    </a:p>
                  </a:txBody>
                  <a:tcPr/>
                </a:tc>
                <a:tc>
                  <a:txBody>
                    <a:bodyPr/>
                    <a:lstStyle/>
                    <a:p>
                      <a:r>
                        <a:rPr lang="en-AI" sz="1600" dirty="0"/>
                        <a:t>0.403</a:t>
                      </a:r>
                    </a:p>
                  </a:txBody>
                  <a:tcPr/>
                </a:tc>
                <a:extLst>
                  <a:ext uri="{0D108BD9-81ED-4DB2-BD59-A6C34878D82A}">
                    <a16:rowId xmlns:a16="http://schemas.microsoft.com/office/drawing/2014/main" val="3418276886"/>
                  </a:ext>
                </a:extLst>
              </a:tr>
            </a:tbl>
          </a:graphicData>
        </a:graphic>
      </p:graphicFrame>
      <p:sp>
        <p:nvSpPr>
          <p:cNvPr id="10" name="Text Placeholder 2">
            <a:extLst>
              <a:ext uri="{FF2B5EF4-FFF2-40B4-BE49-F238E27FC236}">
                <a16:creationId xmlns:a16="http://schemas.microsoft.com/office/drawing/2014/main" id="{939D5B3A-F7A6-E801-9433-53D4BD82E746}"/>
              </a:ext>
            </a:extLst>
          </p:cNvPr>
          <p:cNvSpPr txBox="1">
            <a:spLocks/>
          </p:cNvSpPr>
          <p:nvPr/>
        </p:nvSpPr>
        <p:spPr>
          <a:xfrm>
            <a:off x="675745" y="3723736"/>
            <a:ext cx="4185623"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dirty="0"/>
              <a:t>Quasi Arithmetic Mean</a:t>
            </a:r>
            <a:endParaRPr lang="en-AI" dirty="0"/>
          </a:p>
        </p:txBody>
      </p:sp>
      <p:graphicFrame>
        <p:nvGraphicFramePr>
          <p:cNvPr id="11" name="Table 7">
            <a:extLst>
              <a:ext uri="{FF2B5EF4-FFF2-40B4-BE49-F238E27FC236}">
                <a16:creationId xmlns:a16="http://schemas.microsoft.com/office/drawing/2014/main" id="{C763CC03-068C-E680-4BEE-4E716581EC88}"/>
              </a:ext>
            </a:extLst>
          </p:cNvPr>
          <p:cNvGraphicFramePr>
            <a:graphicFrameLocks/>
          </p:cNvGraphicFramePr>
          <p:nvPr>
            <p:extLst>
              <p:ext uri="{D42A27DB-BD31-4B8C-83A1-F6EECF244321}">
                <p14:modId xmlns:p14="http://schemas.microsoft.com/office/powerpoint/2010/main" val="723325934"/>
              </p:ext>
            </p:extLst>
          </p:nvPr>
        </p:nvGraphicFramePr>
        <p:xfrm>
          <a:off x="699247" y="4299604"/>
          <a:ext cx="4154934" cy="921544"/>
        </p:xfrm>
        <a:graphic>
          <a:graphicData uri="http://schemas.openxmlformats.org/drawingml/2006/table">
            <a:tbl>
              <a:tblPr firstRow="1" bandRow="1">
                <a:tableStyleId>{5C22544A-7EE6-4342-B048-85BDC9FD1C3A}</a:tableStyleId>
              </a:tblPr>
              <a:tblGrid>
                <a:gridCol w="578477">
                  <a:extLst>
                    <a:ext uri="{9D8B030D-6E8A-4147-A177-3AD203B41FA5}">
                      <a16:colId xmlns:a16="http://schemas.microsoft.com/office/drawing/2014/main" val="2987500991"/>
                    </a:ext>
                  </a:extLst>
                </a:gridCol>
                <a:gridCol w="798502">
                  <a:extLst>
                    <a:ext uri="{9D8B030D-6E8A-4147-A177-3AD203B41FA5}">
                      <a16:colId xmlns:a16="http://schemas.microsoft.com/office/drawing/2014/main" val="3404336577"/>
                    </a:ext>
                  </a:extLst>
                </a:gridCol>
                <a:gridCol w="1103707">
                  <a:extLst>
                    <a:ext uri="{9D8B030D-6E8A-4147-A177-3AD203B41FA5}">
                      <a16:colId xmlns:a16="http://schemas.microsoft.com/office/drawing/2014/main" val="1551429663"/>
                    </a:ext>
                  </a:extLst>
                </a:gridCol>
                <a:gridCol w="994034">
                  <a:extLst>
                    <a:ext uri="{9D8B030D-6E8A-4147-A177-3AD203B41FA5}">
                      <a16:colId xmlns:a16="http://schemas.microsoft.com/office/drawing/2014/main" val="3825899701"/>
                    </a:ext>
                  </a:extLst>
                </a:gridCol>
                <a:gridCol w="680214">
                  <a:extLst>
                    <a:ext uri="{9D8B030D-6E8A-4147-A177-3AD203B41FA5}">
                      <a16:colId xmlns:a16="http://schemas.microsoft.com/office/drawing/2014/main" val="742502460"/>
                    </a:ext>
                  </a:extLst>
                </a:gridCol>
              </a:tblGrid>
              <a:tr h="381101">
                <a:tc>
                  <a:txBody>
                    <a:bodyPr/>
                    <a:lstStyle/>
                    <a:p>
                      <a:r>
                        <a:rPr lang="en-US" sz="1200" dirty="0"/>
                        <a:t>RMSE</a:t>
                      </a:r>
                      <a:endParaRPr lang="en-AI" sz="1200" dirty="0"/>
                    </a:p>
                  </a:txBody>
                  <a:tcPr/>
                </a:tc>
                <a:tc>
                  <a:txBody>
                    <a:bodyPr/>
                    <a:lstStyle/>
                    <a:p>
                      <a:r>
                        <a:rPr lang="en-US" sz="1200" dirty="0"/>
                        <a:t>Av. abs error</a:t>
                      </a:r>
                      <a:endParaRPr lang="en-AI" sz="1200" dirty="0"/>
                    </a:p>
                  </a:txBody>
                  <a:tcPr/>
                </a:tc>
                <a:tc>
                  <a:txBody>
                    <a:bodyPr/>
                    <a:lstStyle/>
                    <a:p>
                      <a:r>
                        <a:rPr lang="en-US" sz="1200" dirty="0"/>
                        <a:t>Pearson correlation</a:t>
                      </a:r>
                      <a:endParaRPr lang="en-AI" sz="1200" dirty="0"/>
                    </a:p>
                  </a:txBody>
                  <a:tcPr/>
                </a:tc>
                <a:tc>
                  <a:txBody>
                    <a:bodyPr/>
                    <a:lstStyle/>
                    <a:p>
                      <a:r>
                        <a:rPr lang="en-US" sz="1200" dirty="0"/>
                        <a:t>Spearman correlation</a:t>
                      </a:r>
                      <a:endParaRPr lang="en-AI" sz="1200" dirty="0"/>
                    </a:p>
                  </a:txBody>
                  <a:tcPr/>
                </a:tc>
                <a:tc>
                  <a:txBody>
                    <a:bodyPr/>
                    <a:lstStyle/>
                    <a:p>
                      <a:r>
                        <a:rPr lang="en-US" sz="1200" dirty="0"/>
                        <a:t>Orness</a:t>
                      </a:r>
                      <a:endParaRPr lang="en-AI" sz="1200" dirty="0"/>
                    </a:p>
                  </a:txBody>
                  <a:tcPr/>
                </a:tc>
                <a:extLst>
                  <a:ext uri="{0D108BD9-81ED-4DB2-BD59-A6C34878D82A}">
                    <a16:rowId xmlns:a16="http://schemas.microsoft.com/office/drawing/2014/main" val="2026738058"/>
                  </a:ext>
                </a:extLst>
              </a:tr>
              <a:tr h="464344">
                <a:tc>
                  <a:txBody>
                    <a:bodyPr/>
                    <a:lstStyle/>
                    <a:p>
                      <a:r>
                        <a:rPr lang="en-AI" sz="1200" dirty="0"/>
                        <a:t>0.176</a:t>
                      </a:r>
                    </a:p>
                  </a:txBody>
                  <a:tcPr/>
                </a:tc>
                <a:tc>
                  <a:txBody>
                    <a:bodyPr/>
                    <a:lstStyle/>
                    <a:p>
                      <a:r>
                        <a:rPr lang="en-AI" sz="1200" dirty="0"/>
                        <a:t>0.143</a:t>
                      </a:r>
                    </a:p>
                  </a:txBody>
                  <a:tcPr/>
                </a:tc>
                <a:tc>
                  <a:txBody>
                    <a:bodyPr/>
                    <a:lstStyle/>
                    <a:p>
                      <a:r>
                        <a:rPr lang="en-AI" sz="1200" dirty="0"/>
                        <a:t>0.136</a:t>
                      </a:r>
                    </a:p>
                  </a:txBody>
                  <a:tcPr/>
                </a:tc>
                <a:tc>
                  <a:txBody>
                    <a:bodyPr/>
                    <a:lstStyle/>
                    <a:p>
                      <a:r>
                        <a:rPr lang="en-AI" sz="1200" dirty="0"/>
                        <a:t>0.128</a:t>
                      </a:r>
                    </a:p>
                  </a:txBody>
                  <a:tcPr/>
                </a:tc>
                <a:tc>
                  <a:txBody>
                    <a:bodyPr/>
                    <a:lstStyle/>
                    <a:p>
                      <a:pPr algn="ctr"/>
                      <a:r>
                        <a:rPr lang="en-US" sz="1200" dirty="0"/>
                        <a:t>-</a:t>
                      </a:r>
                      <a:endParaRPr lang="en-AI" sz="1200" dirty="0"/>
                    </a:p>
                  </a:txBody>
                  <a:tcPr/>
                </a:tc>
                <a:extLst>
                  <a:ext uri="{0D108BD9-81ED-4DB2-BD59-A6C34878D82A}">
                    <a16:rowId xmlns:a16="http://schemas.microsoft.com/office/drawing/2014/main" val="839263448"/>
                  </a:ext>
                </a:extLst>
              </a:tr>
            </a:tbl>
          </a:graphicData>
        </a:graphic>
      </p:graphicFrame>
      <p:sp>
        <p:nvSpPr>
          <p:cNvPr id="12" name="Text Placeholder 2">
            <a:extLst>
              <a:ext uri="{FF2B5EF4-FFF2-40B4-BE49-F238E27FC236}">
                <a16:creationId xmlns:a16="http://schemas.microsoft.com/office/drawing/2014/main" id="{21E005E1-6B59-8060-2F7C-C8357D0A2039}"/>
              </a:ext>
            </a:extLst>
          </p:cNvPr>
          <p:cNvSpPr txBox="1">
            <a:spLocks/>
          </p:cNvSpPr>
          <p:nvPr/>
        </p:nvSpPr>
        <p:spPr>
          <a:xfrm>
            <a:off x="699247" y="5121129"/>
            <a:ext cx="4185623"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dirty="0"/>
              <a:t>Weighted Arithmetic Average</a:t>
            </a:r>
            <a:endParaRPr lang="en-AI" dirty="0"/>
          </a:p>
        </p:txBody>
      </p:sp>
      <p:graphicFrame>
        <p:nvGraphicFramePr>
          <p:cNvPr id="13" name="Table 7">
            <a:extLst>
              <a:ext uri="{FF2B5EF4-FFF2-40B4-BE49-F238E27FC236}">
                <a16:creationId xmlns:a16="http://schemas.microsoft.com/office/drawing/2014/main" id="{35F7DFC2-2E01-AD06-83E7-8818E233FAA6}"/>
              </a:ext>
            </a:extLst>
          </p:cNvPr>
          <p:cNvGraphicFramePr>
            <a:graphicFrameLocks/>
          </p:cNvGraphicFramePr>
          <p:nvPr>
            <p:extLst>
              <p:ext uri="{D42A27DB-BD31-4B8C-83A1-F6EECF244321}">
                <p14:modId xmlns:p14="http://schemas.microsoft.com/office/powerpoint/2010/main" val="3776649911"/>
              </p:ext>
            </p:extLst>
          </p:nvPr>
        </p:nvGraphicFramePr>
        <p:xfrm>
          <a:off x="722749" y="5696997"/>
          <a:ext cx="4154934" cy="921544"/>
        </p:xfrm>
        <a:graphic>
          <a:graphicData uri="http://schemas.openxmlformats.org/drawingml/2006/table">
            <a:tbl>
              <a:tblPr firstRow="1" bandRow="1">
                <a:tableStyleId>{5C22544A-7EE6-4342-B048-85BDC9FD1C3A}</a:tableStyleId>
              </a:tblPr>
              <a:tblGrid>
                <a:gridCol w="578477">
                  <a:extLst>
                    <a:ext uri="{9D8B030D-6E8A-4147-A177-3AD203B41FA5}">
                      <a16:colId xmlns:a16="http://schemas.microsoft.com/office/drawing/2014/main" val="2987500991"/>
                    </a:ext>
                  </a:extLst>
                </a:gridCol>
                <a:gridCol w="798502">
                  <a:extLst>
                    <a:ext uri="{9D8B030D-6E8A-4147-A177-3AD203B41FA5}">
                      <a16:colId xmlns:a16="http://schemas.microsoft.com/office/drawing/2014/main" val="3404336577"/>
                    </a:ext>
                  </a:extLst>
                </a:gridCol>
                <a:gridCol w="1103707">
                  <a:extLst>
                    <a:ext uri="{9D8B030D-6E8A-4147-A177-3AD203B41FA5}">
                      <a16:colId xmlns:a16="http://schemas.microsoft.com/office/drawing/2014/main" val="1551429663"/>
                    </a:ext>
                  </a:extLst>
                </a:gridCol>
                <a:gridCol w="994034">
                  <a:extLst>
                    <a:ext uri="{9D8B030D-6E8A-4147-A177-3AD203B41FA5}">
                      <a16:colId xmlns:a16="http://schemas.microsoft.com/office/drawing/2014/main" val="3825899701"/>
                    </a:ext>
                  </a:extLst>
                </a:gridCol>
                <a:gridCol w="680214">
                  <a:extLst>
                    <a:ext uri="{9D8B030D-6E8A-4147-A177-3AD203B41FA5}">
                      <a16:colId xmlns:a16="http://schemas.microsoft.com/office/drawing/2014/main" val="742502460"/>
                    </a:ext>
                  </a:extLst>
                </a:gridCol>
              </a:tblGrid>
              <a:tr h="381101">
                <a:tc>
                  <a:txBody>
                    <a:bodyPr/>
                    <a:lstStyle/>
                    <a:p>
                      <a:r>
                        <a:rPr lang="en-US" sz="1200" dirty="0"/>
                        <a:t>RMSE</a:t>
                      </a:r>
                      <a:endParaRPr lang="en-AI" sz="1200" dirty="0"/>
                    </a:p>
                  </a:txBody>
                  <a:tcPr/>
                </a:tc>
                <a:tc>
                  <a:txBody>
                    <a:bodyPr/>
                    <a:lstStyle/>
                    <a:p>
                      <a:r>
                        <a:rPr lang="en-US" sz="1200" dirty="0"/>
                        <a:t>Av. abs error</a:t>
                      </a:r>
                      <a:endParaRPr lang="en-AI" sz="1200" dirty="0"/>
                    </a:p>
                  </a:txBody>
                  <a:tcPr/>
                </a:tc>
                <a:tc>
                  <a:txBody>
                    <a:bodyPr/>
                    <a:lstStyle/>
                    <a:p>
                      <a:r>
                        <a:rPr lang="en-US" sz="1200" dirty="0"/>
                        <a:t>Pearson correlation</a:t>
                      </a:r>
                      <a:endParaRPr lang="en-AI" sz="1200" dirty="0"/>
                    </a:p>
                  </a:txBody>
                  <a:tcPr/>
                </a:tc>
                <a:tc>
                  <a:txBody>
                    <a:bodyPr/>
                    <a:lstStyle/>
                    <a:p>
                      <a:r>
                        <a:rPr lang="en-US" sz="1200" dirty="0"/>
                        <a:t>Spearman correlation</a:t>
                      </a:r>
                      <a:endParaRPr lang="en-AI" sz="1200" dirty="0"/>
                    </a:p>
                  </a:txBody>
                  <a:tcPr/>
                </a:tc>
                <a:tc>
                  <a:txBody>
                    <a:bodyPr/>
                    <a:lstStyle/>
                    <a:p>
                      <a:r>
                        <a:rPr lang="en-US" sz="1200" dirty="0"/>
                        <a:t>Orness</a:t>
                      </a:r>
                      <a:endParaRPr lang="en-AI" sz="1200" dirty="0"/>
                    </a:p>
                  </a:txBody>
                  <a:tcPr/>
                </a:tc>
                <a:extLst>
                  <a:ext uri="{0D108BD9-81ED-4DB2-BD59-A6C34878D82A}">
                    <a16:rowId xmlns:a16="http://schemas.microsoft.com/office/drawing/2014/main" val="2026738058"/>
                  </a:ext>
                </a:extLst>
              </a:tr>
              <a:tr h="464344">
                <a:tc>
                  <a:txBody>
                    <a:bodyPr/>
                    <a:lstStyle/>
                    <a:p>
                      <a:r>
                        <a:rPr lang="en-AI" sz="1200" dirty="0"/>
                        <a:t>0.185</a:t>
                      </a:r>
                    </a:p>
                  </a:txBody>
                  <a:tcPr/>
                </a:tc>
                <a:tc>
                  <a:txBody>
                    <a:bodyPr/>
                    <a:lstStyle/>
                    <a:p>
                      <a:r>
                        <a:rPr lang="en-AI" sz="1200" dirty="0"/>
                        <a:t>0.148</a:t>
                      </a:r>
                    </a:p>
                  </a:txBody>
                  <a:tcPr/>
                </a:tc>
                <a:tc>
                  <a:txBody>
                    <a:bodyPr/>
                    <a:lstStyle/>
                    <a:p>
                      <a:r>
                        <a:rPr lang="en-AI" sz="1200" dirty="0"/>
                        <a:t>0.115</a:t>
                      </a:r>
                    </a:p>
                  </a:txBody>
                  <a:tcPr/>
                </a:tc>
                <a:tc>
                  <a:txBody>
                    <a:bodyPr/>
                    <a:lstStyle/>
                    <a:p>
                      <a:r>
                        <a:rPr lang="en-AI" sz="1200" dirty="0"/>
                        <a:t>0.109</a:t>
                      </a:r>
                    </a:p>
                  </a:txBody>
                  <a:tcPr/>
                </a:tc>
                <a:tc>
                  <a:txBody>
                    <a:bodyPr/>
                    <a:lstStyle/>
                    <a:p>
                      <a:r>
                        <a:rPr lang="en-US" sz="1200" dirty="0"/>
                        <a:t>-</a:t>
                      </a:r>
                      <a:endParaRPr lang="en-AI" sz="1200" dirty="0"/>
                    </a:p>
                  </a:txBody>
                  <a:tcPr/>
                </a:tc>
                <a:extLst>
                  <a:ext uri="{0D108BD9-81ED-4DB2-BD59-A6C34878D82A}">
                    <a16:rowId xmlns:a16="http://schemas.microsoft.com/office/drawing/2014/main" val="839263448"/>
                  </a:ext>
                </a:extLst>
              </a:tr>
            </a:tbl>
          </a:graphicData>
        </a:graphic>
      </p:graphicFrame>
      <p:pic>
        <p:nvPicPr>
          <p:cNvPr id="14" name="Recorded Sound">
            <a:hlinkClick r:id="" action="ppaction://media"/>
            <a:extLst>
              <a:ext uri="{FF2B5EF4-FFF2-40B4-BE49-F238E27FC236}">
                <a16:creationId xmlns:a16="http://schemas.microsoft.com/office/drawing/2014/main" id="{304E53CD-2D12-57CC-5621-1BF440B3C9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4451" y="5874485"/>
            <a:ext cx="609600" cy="609600"/>
          </a:xfrm>
          <a:prstGeom prst="rect">
            <a:avLst/>
          </a:prstGeom>
        </p:spPr>
      </p:pic>
    </p:spTree>
    <p:extLst>
      <p:ext uri="{BB962C8B-B14F-4D97-AF65-F5344CB8AC3E}">
        <p14:creationId xmlns:p14="http://schemas.microsoft.com/office/powerpoint/2010/main" val="90784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08ED-AB25-BCD6-E8FE-672F9C2342ED}"/>
              </a:ext>
            </a:extLst>
          </p:cNvPr>
          <p:cNvSpPr>
            <a:spLocks noGrp="1"/>
          </p:cNvSpPr>
          <p:nvPr>
            <p:ph type="title"/>
          </p:nvPr>
        </p:nvSpPr>
        <p:spPr>
          <a:xfrm>
            <a:off x="677334" y="609599"/>
            <a:ext cx="8596668" cy="1445111"/>
          </a:xfrm>
        </p:spPr>
        <p:txBody>
          <a:bodyPr>
            <a:normAutofit/>
          </a:bodyPr>
          <a:lstStyle/>
          <a:p>
            <a:r>
              <a:rPr lang="en-US" sz="2800" dirty="0"/>
              <a:t>Reason for selecting </a:t>
            </a:r>
            <a:r>
              <a:rPr lang="en-US" sz="2800" b="1" dirty="0"/>
              <a:t>Quasi Arithmetic Mean</a:t>
            </a:r>
            <a:r>
              <a:rPr lang="en-US" sz="2800" dirty="0"/>
              <a:t> as my fitting model. </a:t>
            </a:r>
            <a:endParaRPr lang="en-AI" sz="2800" dirty="0"/>
          </a:p>
        </p:txBody>
      </p:sp>
      <p:sp>
        <p:nvSpPr>
          <p:cNvPr id="3" name="Title 1">
            <a:extLst>
              <a:ext uri="{FF2B5EF4-FFF2-40B4-BE49-F238E27FC236}">
                <a16:creationId xmlns:a16="http://schemas.microsoft.com/office/drawing/2014/main" id="{A4D4ED6A-01E4-A73F-AA5D-FD8F857425BC}"/>
              </a:ext>
            </a:extLst>
          </p:cNvPr>
          <p:cNvSpPr txBox="1">
            <a:spLocks/>
          </p:cNvSpPr>
          <p:nvPr/>
        </p:nvSpPr>
        <p:spPr>
          <a:xfrm>
            <a:off x="677334" y="2504144"/>
            <a:ext cx="8596668" cy="2767103"/>
          </a:xfrm>
          <a:prstGeom prst="rect">
            <a:avLst/>
          </a:prstGeom>
        </p:spPr>
        <p:txBody>
          <a:bodyPr vert="horz" lIns="91440" tIns="45720" rIns="91440" bIns="45720" rtlCol="0" anchor="t">
            <a:normAutofit fontScale="9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000" dirty="0">
                <a:solidFill>
                  <a:schemeClr val="tx1"/>
                </a:solidFill>
                <a:latin typeface="+mn-lt"/>
              </a:rPr>
              <a:t>Purpose of aggregating individual variables as the importance of each variable vary greatly and has a significantly different influence on the overall quality of the wine. </a:t>
            </a:r>
          </a:p>
          <a:p>
            <a:endParaRPr lang="en-US" sz="2000" dirty="0">
              <a:solidFill>
                <a:schemeClr val="tx1"/>
              </a:solidFill>
              <a:latin typeface="+mn-lt"/>
            </a:endParaRPr>
          </a:p>
          <a:p>
            <a:pPr marL="342900" indent="-342900">
              <a:buFont typeface="Arial" panose="020B0604020202020204" pitchFamily="34" charset="0"/>
              <a:buChar char="•"/>
            </a:pPr>
            <a:r>
              <a:rPr lang="en-US" sz="2000" dirty="0">
                <a:solidFill>
                  <a:schemeClr val="tx1"/>
                </a:solidFill>
                <a:latin typeface="+mn-lt"/>
              </a:rPr>
              <a:t>The QAM model helps incorporate different weightings for each variable consistently and reliably. </a:t>
            </a:r>
          </a:p>
          <a:p>
            <a:pPr marL="342900" indent="-342900">
              <a:buFont typeface="Arial" panose="020B0604020202020204" pitchFamily="34" charset="0"/>
              <a:buChar char="•"/>
            </a:pPr>
            <a:endParaRPr lang="en-US" sz="2000" dirty="0">
              <a:solidFill>
                <a:schemeClr val="tx1"/>
              </a:solidFill>
              <a:latin typeface="+mn-lt"/>
            </a:endParaRPr>
          </a:p>
          <a:p>
            <a:pPr marL="342900" indent="-342900">
              <a:buFont typeface="Arial" panose="020B0604020202020204" pitchFamily="34" charset="0"/>
              <a:buChar char="•"/>
            </a:pPr>
            <a:r>
              <a:rPr lang="en-US" sz="2000" dirty="0">
                <a:solidFill>
                  <a:schemeClr val="tx1"/>
                </a:solidFill>
                <a:latin typeface="+mn-lt"/>
              </a:rPr>
              <a:t>Since most variable have no strictly linear relationship with quality, quasi arithmetic mean would be ideal as it is a better fitting model for more centralized dataset. </a:t>
            </a:r>
            <a:endParaRPr lang="en-AI" sz="2000" dirty="0">
              <a:solidFill>
                <a:schemeClr val="tx1"/>
              </a:solidFill>
              <a:latin typeface="+mn-lt"/>
            </a:endParaRPr>
          </a:p>
        </p:txBody>
      </p:sp>
      <p:pic>
        <p:nvPicPr>
          <p:cNvPr id="4" name="Recorded Sound">
            <a:hlinkClick r:id="" action="ppaction://media"/>
            <a:extLst>
              <a:ext uri="{FF2B5EF4-FFF2-40B4-BE49-F238E27FC236}">
                <a16:creationId xmlns:a16="http://schemas.microsoft.com/office/drawing/2014/main" id="{FEF38196-5F94-0575-7FDD-5727FE0AF9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9266" y="5942704"/>
            <a:ext cx="609600" cy="609600"/>
          </a:xfrm>
          <a:prstGeom prst="rect">
            <a:avLst/>
          </a:prstGeom>
        </p:spPr>
      </p:pic>
    </p:spTree>
    <p:extLst>
      <p:ext uri="{BB962C8B-B14F-4D97-AF65-F5344CB8AC3E}">
        <p14:creationId xmlns:p14="http://schemas.microsoft.com/office/powerpoint/2010/main" val="24350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BD7B-21BB-0B7B-C2E0-992D379A34BE}"/>
              </a:ext>
            </a:extLst>
          </p:cNvPr>
          <p:cNvSpPr>
            <a:spLocks noGrp="1"/>
          </p:cNvSpPr>
          <p:nvPr>
            <p:ph type="title"/>
          </p:nvPr>
        </p:nvSpPr>
        <p:spPr/>
        <p:txBody>
          <a:bodyPr>
            <a:normAutofit/>
          </a:bodyPr>
          <a:lstStyle/>
          <a:p>
            <a:r>
              <a:rPr lang="en-US" sz="3200" u="sng" dirty="0"/>
              <a:t>Predicted value for quality for new variable values. </a:t>
            </a:r>
            <a:endParaRPr lang="en-AI" sz="3200" u="sng" dirty="0"/>
          </a:p>
        </p:txBody>
      </p:sp>
      <p:graphicFrame>
        <p:nvGraphicFramePr>
          <p:cNvPr id="4" name="Table 4">
            <a:extLst>
              <a:ext uri="{FF2B5EF4-FFF2-40B4-BE49-F238E27FC236}">
                <a16:creationId xmlns:a16="http://schemas.microsoft.com/office/drawing/2014/main" id="{028F5545-5988-959D-E600-FFC896ABA99E}"/>
              </a:ext>
            </a:extLst>
          </p:cNvPr>
          <p:cNvGraphicFramePr>
            <a:graphicFrameLocks noGrp="1"/>
          </p:cNvGraphicFramePr>
          <p:nvPr>
            <p:ph idx="1"/>
            <p:extLst>
              <p:ext uri="{D42A27DB-BD31-4B8C-83A1-F6EECF244321}">
                <p14:modId xmlns:p14="http://schemas.microsoft.com/office/powerpoint/2010/main" val="2783885820"/>
              </p:ext>
            </p:extLst>
          </p:nvPr>
        </p:nvGraphicFramePr>
        <p:xfrm>
          <a:off x="677863" y="2160588"/>
          <a:ext cx="8596310" cy="741680"/>
        </p:xfrm>
        <a:graphic>
          <a:graphicData uri="http://schemas.openxmlformats.org/drawingml/2006/table">
            <a:tbl>
              <a:tblPr firstRow="1" bandRow="1">
                <a:tableStyleId>{5C22544A-7EE6-4342-B048-85BDC9FD1C3A}</a:tableStyleId>
              </a:tblPr>
              <a:tblGrid>
                <a:gridCol w="1719262">
                  <a:extLst>
                    <a:ext uri="{9D8B030D-6E8A-4147-A177-3AD203B41FA5}">
                      <a16:colId xmlns:a16="http://schemas.microsoft.com/office/drawing/2014/main" val="908803885"/>
                    </a:ext>
                  </a:extLst>
                </a:gridCol>
                <a:gridCol w="1719262">
                  <a:extLst>
                    <a:ext uri="{9D8B030D-6E8A-4147-A177-3AD203B41FA5}">
                      <a16:colId xmlns:a16="http://schemas.microsoft.com/office/drawing/2014/main" val="3215473070"/>
                    </a:ext>
                  </a:extLst>
                </a:gridCol>
                <a:gridCol w="2445778">
                  <a:extLst>
                    <a:ext uri="{9D8B030D-6E8A-4147-A177-3AD203B41FA5}">
                      <a16:colId xmlns:a16="http://schemas.microsoft.com/office/drawing/2014/main" val="64478170"/>
                    </a:ext>
                  </a:extLst>
                </a:gridCol>
                <a:gridCol w="1323190">
                  <a:extLst>
                    <a:ext uri="{9D8B030D-6E8A-4147-A177-3AD203B41FA5}">
                      <a16:colId xmlns:a16="http://schemas.microsoft.com/office/drawing/2014/main" val="2689951601"/>
                    </a:ext>
                  </a:extLst>
                </a:gridCol>
                <a:gridCol w="1388818">
                  <a:extLst>
                    <a:ext uri="{9D8B030D-6E8A-4147-A177-3AD203B41FA5}">
                      <a16:colId xmlns:a16="http://schemas.microsoft.com/office/drawing/2014/main" val="3884506131"/>
                    </a:ext>
                  </a:extLst>
                </a:gridCol>
              </a:tblGrid>
              <a:tr h="370840">
                <a:tc>
                  <a:txBody>
                    <a:bodyPr/>
                    <a:lstStyle/>
                    <a:p>
                      <a:r>
                        <a:rPr lang="en-US" dirty="0"/>
                        <a:t>Citric Acid </a:t>
                      </a:r>
                      <a:endParaRPr lang="en-AI" dirty="0"/>
                    </a:p>
                  </a:txBody>
                  <a:tcPr/>
                </a:tc>
                <a:tc>
                  <a:txBody>
                    <a:bodyPr/>
                    <a:lstStyle/>
                    <a:p>
                      <a:r>
                        <a:rPr lang="en-US" dirty="0"/>
                        <a:t>Chloride  </a:t>
                      </a:r>
                      <a:endParaRPr lang="en-AI" dirty="0"/>
                    </a:p>
                  </a:txBody>
                  <a:tcPr/>
                </a:tc>
                <a:tc>
                  <a:txBody>
                    <a:bodyPr/>
                    <a:lstStyle/>
                    <a:p>
                      <a:r>
                        <a:rPr lang="en-US" dirty="0"/>
                        <a:t>total sulfur dioxide</a:t>
                      </a:r>
                      <a:endParaRPr lang="en-AI" dirty="0"/>
                    </a:p>
                  </a:txBody>
                  <a:tcPr/>
                </a:tc>
                <a:tc>
                  <a:txBody>
                    <a:bodyPr/>
                    <a:lstStyle/>
                    <a:p>
                      <a:r>
                        <a:rPr lang="en-US" dirty="0"/>
                        <a:t>pH</a:t>
                      </a:r>
                      <a:endParaRPr lang="en-AI" dirty="0"/>
                    </a:p>
                  </a:txBody>
                  <a:tcPr/>
                </a:tc>
                <a:tc>
                  <a:txBody>
                    <a:bodyPr/>
                    <a:lstStyle/>
                    <a:p>
                      <a:r>
                        <a:rPr lang="en-US" dirty="0"/>
                        <a:t>Alcohol</a:t>
                      </a:r>
                      <a:endParaRPr lang="en-AI" dirty="0"/>
                    </a:p>
                  </a:txBody>
                  <a:tcPr/>
                </a:tc>
                <a:extLst>
                  <a:ext uri="{0D108BD9-81ED-4DB2-BD59-A6C34878D82A}">
                    <a16:rowId xmlns:a16="http://schemas.microsoft.com/office/drawing/2014/main" val="2331892345"/>
                  </a:ext>
                </a:extLst>
              </a:tr>
              <a:tr h="370840">
                <a:tc>
                  <a:txBody>
                    <a:bodyPr/>
                    <a:lstStyle/>
                    <a:p>
                      <a:r>
                        <a:rPr lang="en-AI" dirty="0"/>
                        <a:t>1</a:t>
                      </a:r>
                    </a:p>
                  </a:txBody>
                  <a:tcPr/>
                </a:tc>
                <a:tc>
                  <a:txBody>
                    <a:bodyPr/>
                    <a:lstStyle/>
                    <a:p>
                      <a:r>
                        <a:rPr lang="en-AI" dirty="0"/>
                        <a:t>0.75</a:t>
                      </a:r>
                    </a:p>
                  </a:txBody>
                  <a:tcPr/>
                </a:tc>
                <a:tc>
                  <a:txBody>
                    <a:bodyPr/>
                    <a:lstStyle/>
                    <a:p>
                      <a:r>
                        <a:rPr lang="en-AI" dirty="0"/>
                        <a:t>40</a:t>
                      </a:r>
                    </a:p>
                  </a:txBody>
                  <a:tcPr/>
                </a:tc>
                <a:tc>
                  <a:txBody>
                    <a:bodyPr/>
                    <a:lstStyle/>
                    <a:p>
                      <a:r>
                        <a:rPr lang="en-AI" dirty="0"/>
                        <a:t>3.53</a:t>
                      </a:r>
                    </a:p>
                  </a:txBody>
                  <a:tcPr/>
                </a:tc>
                <a:tc>
                  <a:txBody>
                    <a:bodyPr/>
                    <a:lstStyle/>
                    <a:p>
                      <a:r>
                        <a:rPr lang="en-AI" dirty="0"/>
                        <a:t>8.3</a:t>
                      </a:r>
                    </a:p>
                  </a:txBody>
                  <a:tcPr/>
                </a:tc>
                <a:extLst>
                  <a:ext uri="{0D108BD9-81ED-4DB2-BD59-A6C34878D82A}">
                    <a16:rowId xmlns:a16="http://schemas.microsoft.com/office/drawing/2014/main" val="2960992808"/>
                  </a:ext>
                </a:extLst>
              </a:tr>
            </a:tbl>
          </a:graphicData>
        </a:graphic>
      </p:graphicFrame>
      <p:sp>
        <p:nvSpPr>
          <p:cNvPr id="7" name="TextBox 6">
            <a:extLst>
              <a:ext uri="{FF2B5EF4-FFF2-40B4-BE49-F238E27FC236}">
                <a16:creationId xmlns:a16="http://schemas.microsoft.com/office/drawing/2014/main" id="{1109A115-2BC1-973F-D81B-F580F1F00222}"/>
              </a:ext>
            </a:extLst>
          </p:cNvPr>
          <p:cNvSpPr txBox="1"/>
          <p:nvPr/>
        </p:nvSpPr>
        <p:spPr>
          <a:xfrm>
            <a:off x="677334" y="3429000"/>
            <a:ext cx="6099586" cy="369332"/>
          </a:xfrm>
          <a:prstGeom prst="rect">
            <a:avLst/>
          </a:prstGeom>
          <a:noFill/>
        </p:spPr>
        <p:txBody>
          <a:bodyPr wrap="square">
            <a:spAutoFit/>
          </a:bodyPr>
          <a:lstStyle/>
          <a:p>
            <a:r>
              <a:rPr lang="en-US" dirty="0">
                <a:solidFill>
                  <a:srgbClr val="FF0000"/>
                </a:solidFill>
              </a:rPr>
              <a:t>Predicted Quality value : 6.08</a:t>
            </a:r>
            <a:endParaRPr lang="en-AI" dirty="0">
              <a:solidFill>
                <a:srgbClr val="FF0000"/>
              </a:solidFill>
            </a:endParaRPr>
          </a:p>
        </p:txBody>
      </p:sp>
      <p:pic>
        <p:nvPicPr>
          <p:cNvPr id="10" name="Picture 9">
            <a:extLst>
              <a:ext uri="{FF2B5EF4-FFF2-40B4-BE49-F238E27FC236}">
                <a16:creationId xmlns:a16="http://schemas.microsoft.com/office/drawing/2014/main" id="{80CBD810-9139-E33C-CF56-1D34EC90B5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3229825"/>
            <a:ext cx="3178002" cy="2453984"/>
          </a:xfrm>
          <a:prstGeom prst="rect">
            <a:avLst/>
          </a:prstGeom>
        </p:spPr>
      </p:pic>
      <p:sp>
        <p:nvSpPr>
          <p:cNvPr id="11" name="TextBox 10">
            <a:extLst>
              <a:ext uri="{FF2B5EF4-FFF2-40B4-BE49-F238E27FC236}">
                <a16:creationId xmlns:a16="http://schemas.microsoft.com/office/drawing/2014/main" id="{D598BB42-929A-2C54-AFE6-05D0E9BD134F}"/>
              </a:ext>
            </a:extLst>
          </p:cNvPr>
          <p:cNvSpPr txBox="1"/>
          <p:nvPr/>
        </p:nvSpPr>
        <p:spPr>
          <a:xfrm>
            <a:off x="677334" y="4261355"/>
            <a:ext cx="6099586" cy="1754326"/>
          </a:xfrm>
          <a:prstGeom prst="rect">
            <a:avLst/>
          </a:prstGeom>
          <a:noFill/>
        </p:spPr>
        <p:txBody>
          <a:bodyPr wrap="square">
            <a:spAutoFit/>
          </a:bodyPr>
          <a:lstStyle/>
          <a:p>
            <a:pPr marL="285750" indent="-285750">
              <a:buFont typeface="Arial" panose="020B0604020202020204" pitchFamily="34" charset="0"/>
              <a:buChar char="•"/>
            </a:pPr>
            <a:r>
              <a:rPr lang="en-US" dirty="0"/>
              <a:t>From the frequency of the recorded </a:t>
            </a:r>
          </a:p>
          <a:p>
            <a:r>
              <a:rPr lang="en-US" dirty="0"/>
              <a:t>    quality values, we know average score = 5.615.</a:t>
            </a:r>
          </a:p>
          <a:p>
            <a:endParaRPr lang="en-US" dirty="0"/>
          </a:p>
          <a:p>
            <a:pPr marL="285750" indent="-285750">
              <a:buFont typeface="Arial" panose="020B0604020202020204" pitchFamily="34" charset="0"/>
              <a:buChar char="•"/>
            </a:pPr>
            <a:r>
              <a:rPr lang="en-US" dirty="0"/>
              <a:t>Therefore the recorded score is slightly </a:t>
            </a:r>
          </a:p>
          <a:p>
            <a:r>
              <a:rPr lang="en-US" dirty="0"/>
              <a:t>    above average score. </a:t>
            </a:r>
          </a:p>
          <a:p>
            <a:r>
              <a:rPr lang="en-US" dirty="0"/>
              <a:t> </a:t>
            </a:r>
          </a:p>
        </p:txBody>
      </p:sp>
      <p:pic>
        <p:nvPicPr>
          <p:cNvPr id="12" name="Recorded Sound">
            <a:hlinkClick r:id="" action="ppaction://media"/>
            <a:extLst>
              <a:ext uri="{FF2B5EF4-FFF2-40B4-BE49-F238E27FC236}">
                <a16:creationId xmlns:a16="http://schemas.microsoft.com/office/drawing/2014/main" id="{CAFA1774-913C-623F-25AB-E0F5AA7B22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9866" y="6012992"/>
            <a:ext cx="609600" cy="609600"/>
          </a:xfrm>
          <a:prstGeom prst="rect">
            <a:avLst/>
          </a:prstGeom>
        </p:spPr>
      </p:pic>
    </p:spTree>
    <p:extLst>
      <p:ext uri="{BB962C8B-B14F-4D97-AF65-F5344CB8AC3E}">
        <p14:creationId xmlns:p14="http://schemas.microsoft.com/office/powerpoint/2010/main" val="318215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8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D435-21E4-A96D-6618-AC76A0C58B34}"/>
              </a:ext>
            </a:extLst>
          </p:cNvPr>
          <p:cNvSpPr>
            <a:spLocks noGrp="1"/>
          </p:cNvSpPr>
          <p:nvPr>
            <p:ph type="title"/>
          </p:nvPr>
        </p:nvSpPr>
        <p:spPr/>
        <p:txBody>
          <a:bodyPr/>
          <a:lstStyle/>
          <a:p>
            <a:r>
              <a:rPr lang="en-US" dirty="0"/>
              <a:t>Analysis </a:t>
            </a:r>
            <a:endParaRPr lang="en-AI" dirty="0"/>
          </a:p>
        </p:txBody>
      </p:sp>
      <p:sp>
        <p:nvSpPr>
          <p:cNvPr id="3" name="Content Placeholder 2">
            <a:extLst>
              <a:ext uri="{FF2B5EF4-FFF2-40B4-BE49-F238E27FC236}">
                <a16:creationId xmlns:a16="http://schemas.microsoft.com/office/drawing/2014/main" id="{19FFCB11-E17C-8268-C571-857A0C33B845}"/>
              </a:ext>
            </a:extLst>
          </p:cNvPr>
          <p:cNvSpPr>
            <a:spLocks noGrp="1"/>
          </p:cNvSpPr>
          <p:nvPr>
            <p:ph idx="1"/>
          </p:nvPr>
        </p:nvSpPr>
        <p:spPr/>
        <p:txBody>
          <a:bodyPr>
            <a:normAutofit lnSpcReduction="10000"/>
          </a:bodyPr>
          <a:lstStyle/>
          <a:p>
            <a:r>
              <a:rPr lang="en-US" dirty="0"/>
              <a:t>From the statistical analysis, we can observe that having the perfect amount of citric acid and PH value matters way more than having the perfect amount of chloride and total sulfur dioxide values. </a:t>
            </a:r>
          </a:p>
          <a:p>
            <a:r>
              <a:rPr lang="en-US" dirty="0"/>
              <a:t>Having a good citric acid and PH value would result in the wine getting a higher rater than the wine that has good amount of chloride and sulfur dioxide. </a:t>
            </a:r>
          </a:p>
          <a:p>
            <a:r>
              <a:rPr lang="en-US" dirty="0"/>
              <a:t>Since the variables don’t have a strictly linear relationship with quality, we cannot be certain that an increase or decrease in a certain variable would result in a better quality wine for all cases. </a:t>
            </a:r>
          </a:p>
          <a:p>
            <a:endParaRPr lang="en-US" dirty="0"/>
          </a:p>
          <a:p>
            <a:r>
              <a:rPr lang="en-US" dirty="0"/>
              <a:t>For weighted Arithmetic Mean, for any value of v1,v2,v3,v4 and their corresponding weights w1,w2,w3 and w4 , that satisfies the condition w1v1+w2v2+w3v3+w4v4 = 1 (best value of quality possible to obtain). </a:t>
            </a:r>
            <a:endParaRPr lang="en-AI" dirty="0"/>
          </a:p>
        </p:txBody>
      </p:sp>
      <p:pic>
        <p:nvPicPr>
          <p:cNvPr id="4" name="Recorded Sound">
            <a:hlinkClick r:id="" action="ppaction://media"/>
            <a:extLst>
              <a:ext uri="{FF2B5EF4-FFF2-40B4-BE49-F238E27FC236}">
                <a16:creationId xmlns:a16="http://schemas.microsoft.com/office/drawing/2014/main" id="{35B2E443-0231-D12C-3A07-15AC6F670D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805" y="2160589"/>
            <a:ext cx="609600" cy="609600"/>
          </a:xfrm>
          <a:prstGeom prst="rect">
            <a:avLst/>
          </a:prstGeom>
        </p:spPr>
      </p:pic>
      <p:pic>
        <p:nvPicPr>
          <p:cNvPr id="5" name="Recorded Sound">
            <a:hlinkClick r:id="" action="ppaction://media"/>
            <a:extLst>
              <a:ext uri="{FF2B5EF4-FFF2-40B4-BE49-F238E27FC236}">
                <a16:creationId xmlns:a16="http://schemas.microsoft.com/office/drawing/2014/main" id="{DFAC8088-DA7E-46F2-C526-8A5AF3421B1B}"/>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8598205" y="5365516"/>
            <a:ext cx="609600" cy="609600"/>
          </a:xfrm>
          <a:prstGeom prst="rect">
            <a:avLst/>
          </a:prstGeom>
        </p:spPr>
      </p:pic>
    </p:spTree>
    <p:extLst>
      <p:ext uri="{BB962C8B-B14F-4D97-AF65-F5344CB8AC3E}">
        <p14:creationId xmlns:p14="http://schemas.microsoft.com/office/powerpoint/2010/main" val="305849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5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52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7879">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847</TotalTime>
  <Words>449</Words>
  <Application>Microsoft Office PowerPoint</Application>
  <PresentationFormat>Widescreen</PresentationFormat>
  <Paragraphs>82</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Trebuchet MS</vt:lpstr>
      <vt:lpstr>Wingdings 3</vt:lpstr>
      <vt:lpstr>Facet</vt:lpstr>
      <vt:lpstr>W</vt:lpstr>
      <vt:lpstr>PH – Normally distributed    </vt:lpstr>
      <vt:lpstr>Transformations Applied  Here total sulfur dioxide and chlorides had to be transformed logarithmically for better analysis. The rest of the four chosen variables are min-max normalized.                             p-value = 3.388e-07                                   p-value = 0.416</vt:lpstr>
      <vt:lpstr>Error measures/Correlation coefficients and Weights/Parameters</vt:lpstr>
      <vt:lpstr>Reason for selecting Quasi Arithmetic Mean as my fitting model. </vt:lpstr>
      <vt:lpstr>Predicted value for quality for new variable values. </vt:lpstr>
      <vt:lpstr>Analysis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dc:title>
  <dc:creator>joel paul</dc:creator>
  <cp:lastModifiedBy>joel paul</cp:lastModifiedBy>
  <cp:revision>4</cp:revision>
  <dcterms:created xsi:type="dcterms:W3CDTF">2023-04-29T18:59:04Z</dcterms:created>
  <dcterms:modified xsi:type="dcterms:W3CDTF">2024-07-31T06:06:03Z</dcterms:modified>
</cp:coreProperties>
</file>